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Int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slide" Target="slides/slide1.xml"/><Relationship Id="rId19" Type="http://schemas.openxmlformats.org/officeDocument/2006/relationships/font" Target="fonts/Inter-boldItalic.fntdata"/><Relationship Id="rId6" Type="http://schemas.openxmlformats.org/officeDocument/2006/relationships/slide" Target="slides/slide2.xml"/><Relationship Id="rId18" Type="http://schemas.openxmlformats.org/officeDocument/2006/relationships/font" Target="fonts/Inte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QBH-BED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QBH-BE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QBH-BED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https://edu.delightex.com/QBH-BED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https://edu.delightex.com/QBH-BED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the components and structure of a completed space base.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and create your unique base using domes, tubes, and airlocks.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characters and animate their movements within your lunar base design.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https://edu.delightex.com/QBH-BED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to children how to </a:t>
            </a:r>
            <a:r>
              <a:rPr lang="en-US"/>
              <a:t>copy and paste, translate, resize, add 3D objects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TopTip - Show children how to lock or unlock items - stops </a:t>
            </a:r>
            <a:r>
              <a:rPr lang="en-US"/>
              <a:t>accidentally</a:t>
            </a:r>
            <a:r>
              <a:rPr lang="en-US"/>
              <a:t> moving objects - will have to unlock if they want to resiz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Have you assigned a clear purpose to each dome in your base?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Did you successfully add characters from the library to populate your base?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 your astronaut moving smoothly around a path you've set?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12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 different parts of your base link up easily, forming clear pathways?</a:t>
            </a:r>
            <a:endParaRPr sz="12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06a6d0bb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06a6d0bb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Tip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Might have to remind children how to set Animation - This can be done without code - Right Clight animation </a:t>
            </a:r>
            <a:endParaRPr/>
          </a:p>
        </p:txBody>
      </p:sp>
      <p:sp>
        <p:nvSpPr>
          <p:cNvPr id="130" name="Google Shape;130;g3806a6d0bb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Relationship Id="rId6" Type="http://schemas.openxmlformats.org/officeDocument/2006/relationships/hyperlink" Target="https://edu.delightex.com/QBH-B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hyperlink" Target="https://edu.delightex.com/QBH-B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3790" y="1846659"/>
            <a:ext cx="13042821" cy="2835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Inter"/>
              <a:buNone/>
            </a:pPr>
            <a:r>
              <a:rPr b="1" lang="en-US" sz="8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Lunar</a:t>
            </a:r>
            <a:r>
              <a:rPr b="1" i="0" lang="en-US" sz="8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Base </a:t>
            </a:r>
            <a:r>
              <a:rPr b="1" lang="en-US" sz="8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</a:t>
            </a:r>
            <a:r>
              <a:rPr b="1" i="0" lang="en-US" sz="8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onstruction</a:t>
            </a:r>
            <a:endParaRPr b="0" i="0" sz="89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3547110" y="5022175"/>
            <a:ext cx="753618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2DDF8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Lesson </a:t>
            </a:r>
            <a:r>
              <a:rPr b="1" lang="en-US" sz="3550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b="1" i="0" lang="en-US" sz="3550" u="none" cap="none" strike="noStrike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b="1" lang="en-US" sz="3550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Coding</a:t>
            </a:r>
            <a:r>
              <a:rPr b="1" i="0" lang="en-US" sz="3550" u="none" cap="none" strike="noStrike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 Your Base</a:t>
            </a:r>
            <a:endParaRPr b="0" i="0" sz="35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5929313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>
            <a:off x="2926801" y="881649"/>
            <a:ext cx="106011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D2DDF8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Fantastic Work, Space Engineers!</a:t>
            </a:r>
            <a:endParaRPr b="0" i="0" sz="4450" u="none" cap="none" strike="noStrike"/>
          </a:p>
        </p:txBody>
      </p:sp>
      <p:sp>
        <p:nvSpPr>
          <p:cNvPr id="186" name="Google Shape;186;p22"/>
          <p:cNvSpPr/>
          <p:nvPr/>
        </p:nvSpPr>
        <p:spPr>
          <a:xfrm>
            <a:off x="793790" y="2044065"/>
            <a:ext cx="6407944" cy="2229445"/>
          </a:xfrm>
          <a:prstGeom prst="roundRect">
            <a:avLst>
              <a:gd fmla="val 4273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1028224" y="227849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8" name="Google Shape;18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5390" y="242732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Built Amazing Bases</a:t>
            </a:r>
            <a:endParaRPr b="0" i="0" sz="2200" u="none" cap="none" strike="noStrike"/>
          </a:p>
        </p:txBody>
      </p:sp>
      <p:sp>
        <p:nvSpPr>
          <p:cNvPr id="190" name="Google Shape;190;p22"/>
          <p:cNvSpPr/>
          <p:nvPr/>
        </p:nvSpPr>
        <p:spPr>
          <a:xfrm>
            <a:off x="1028224" y="3676174"/>
            <a:ext cx="5939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2DDF8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From scratch!</a:t>
            </a:r>
            <a:endParaRPr b="0" i="0" sz="1750" u="none" cap="none" strike="noStrike"/>
          </a:p>
        </p:txBody>
      </p:sp>
      <p:sp>
        <p:nvSpPr>
          <p:cNvPr id="191" name="Google Shape;191;p22"/>
          <p:cNvSpPr/>
          <p:nvPr/>
        </p:nvSpPr>
        <p:spPr>
          <a:xfrm>
            <a:off x="7428548" y="2044065"/>
            <a:ext cx="6408063" cy="2229445"/>
          </a:xfrm>
          <a:prstGeom prst="roundRect">
            <a:avLst>
              <a:gd fmla="val 4273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7662982" y="2278499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3" name="Google Shape;1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0148" y="242732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7662982" y="318575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Used Smart Thinking</a:t>
            </a:r>
            <a:endParaRPr b="0" i="0" sz="2200" u="none" cap="none" strike="noStrike"/>
          </a:p>
        </p:txBody>
      </p:sp>
      <p:sp>
        <p:nvSpPr>
          <p:cNvPr id="195" name="Google Shape;195;p22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fmla="val 4273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1028224" y="473475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7" name="Google Shape;19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5390" y="488358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/>
          <p:nvPr/>
        </p:nvSpPr>
        <p:spPr>
          <a:xfrm>
            <a:off x="1028224" y="56420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Created Real Habitats</a:t>
            </a:r>
            <a:endParaRPr b="0" i="0" sz="2200" u="none" cap="none" strike="noStrike"/>
          </a:p>
        </p:txBody>
      </p:sp>
      <p:sp>
        <p:nvSpPr>
          <p:cNvPr id="199" name="Google Shape;199;p22"/>
          <p:cNvSpPr/>
          <p:nvPr/>
        </p:nvSpPr>
        <p:spPr>
          <a:xfrm>
            <a:off x="7428548" y="4500324"/>
            <a:ext cx="6408063" cy="2229445"/>
          </a:xfrm>
          <a:prstGeom prst="roundRect">
            <a:avLst>
              <a:gd fmla="val 4273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662982" y="4734758"/>
            <a:ext cx="680442" cy="680442"/>
          </a:xfrm>
          <a:prstGeom prst="roundRect">
            <a:avLst>
              <a:gd fmla="val 13436980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1" name="Google Shape;20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0148" y="4883587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Brought Bases to Life</a:t>
            </a:r>
            <a:endParaRPr b="0" i="0" sz="2200" u="none" cap="none" strike="noStrike"/>
          </a:p>
        </p:txBody>
      </p:sp>
      <p:sp>
        <p:nvSpPr>
          <p:cNvPr id="203" name="Google Shape;203;p22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You proved that big things can be built from small parts – just like real engineers!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/>
          <p:nvPr/>
        </p:nvSpPr>
        <p:spPr>
          <a:xfrm>
            <a:off x="793790" y="849749"/>
            <a:ext cx="767095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Ready for Your Next Mission?</a:t>
            </a:r>
            <a:endParaRPr b="0" i="0" sz="4450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793790" y="3075861"/>
            <a:ext cx="6407944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793790" y="32501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Doors</a:t>
            </a:r>
            <a:endParaRPr b="0" i="0" sz="2200" u="none" cap="none" strike="noStrike"/>
          </a:p>
        </p:txBody>
      </p:sp>
      <p:sp>
        <p:nvSpPr>
          <p:cNvPr id="212" name="Google Shape;212;p23"/>
          <p:cNvSpPr/>
          <p:nvPr/>
        </p:nvSpPr>
        <p:spPr>
          <a:xfrm>
            <a:off x="793790" y="3740587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Make your buttons actually open and close doors.</a:t>
            </a:r>
            <a:endParaRPr b="0" i="0" sz="1750" u="none" cap="none" strike="noStrike"/>
          </a:p>
        </p:txBody>
      </p:sp>
      <p:sp>
        <p:nvSpPr>
          <p:cNvPr id="213" name="Google Shape;213;p23"/>
          <p:cNvSpPr/>
          <p:nvPr/>
        </p:nvSpPr>
        <p:spPr>
          <a:xfrm>
            <a:off x="7428548" y="3075861"/>
            <a:ext cx="6408063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7428548" y="32501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Gravity Zones</a:t>
            </a:r>
            <a:endParaRPr b="0" i="0" sz="2200" u="none" cap="none" strike="noStrike"/>
          </a:p>
        </p:txBody>
      </p:sp>
      <p:sp>
        <p:nvSpPr>
          <p:cNvPr id="215" name="Google Shape;215;p23"/>
          <p:cNvSpPr/>
          <p:nvPr/>
        </p:nvSpPr>
        <p:spPr>
          <a:xfrm>
            <a:off x="7428548" y="3740587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different gravity levels to your base areas.</a:t>
            </a:r>
            <a:endParaRPr b="0" i="0" sz="1750" u="none" cap="none" strike="noStrike"/>
          </a:p>
        </p:txBody>
      </p:sp>
      <p:sp>
        <p:nvSpPr>
          <p:cNvPr id="216" name="Google Shape;216;p23"/>
          <p:cNvSpPr/>
          <p:nvPr/>
        </p:nvSpPr>
        <p:spPr>
          <a:xfrm>
            <a:off x="793790" y="4855369"/>
            <a:ext cx="6407944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93790" y="50296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Realistic Movement</a:t>
            </a:r>
            <a:endParaRPr b="0" i="0" sz="2200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793790" y="5520095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Program characters to move even more realistically.</a:t>
            </a:r>
            <a:endParaRPr b="0" i="0" sz="1750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7428548" y="4855369"/>
            <a:ext cx="6408063" cy="3048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428548" y="50296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Interactive Systems</a:t>
            </a:r>
            <a:endParaRPr b="0" i="0" sz="2200" u="none" cap="none" strike="noStrike"/>
          </a:p>
        </p:txBody>
      </p:sp>
      <p:sp>
        <p:nvSpPr>
          <p:cNvPr id="221" name="Google Shape;221;p23"/>
          <p:cNvSpPr/>
          <p:nvPr/>
        </p:nvSpPr>
        <p:spPr>
          <a:xfrm>
            <a:off x="7428548" y="5520095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 systems that react when astronauts click them!</a:t>
            </a:r>
            <a:endParaRPr b="0" i="0" sz="1750" u="none" cap="none" strike="noStrike"/>
          </a:p>
        </p:txBody>
      </p:sp>
      <p:sp>
        <p:nvSpPr>
          <p:cNvPr id="222" name="Google Shape;222;p23"/>
          <p:cNvSpPr/>
          <p:nvPr/>
        </p:nvSpPr>
        <p:spPr>
          <a:xfrm>
            <a:off x="793790" y="6308169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Keep your base safe, because next time, we make it interactive!</a:t>
            </a:r>
            <a:endParaRPr b="0" i="0" sz="1750" u="none" cap="none" strike="noStrike"/>
          </a:p>
        </p:txBody>
      </p:sp>
      <p:sp>
        <p:nvSpPr>
          <p:cNvPr id="223" name="Google Shape;223;p23"/>
          <p:cNvSpPr/>
          <p:nvPr/>
        </p:nvSpPr>
        <p:spPr>
          <a:xfrm>
            <a:off x="793790" y="6926223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0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Well Done, Future Space Explorers!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93800" y="426850"/>
            <a:ext cx="13042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Lesson Objectives: Building Your </a:t>
            </a:r>
            <a:r>
              <a:rPr b="1" lang="en-US" sz="4450">
                <a:latin typeface="Inter"/>
                <a:ea typeface="Inter"/>
                <a:cs typeface="Inter"/>
                <a:sym typeface="Inter"/>
              </a:rPr>
              <a:t>Lunar</a:t>
            </a: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Home</a:t>
            </a:r>
            <a:endParaRPr b="0" i="0" sz="445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19884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793790" y="49958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Analyze &amp; Connect</a:t>
            </a:r>
            <a:endParaRPr b="0" i="0" sz="2200" u="none" cap="none" strike="noStrike"/>
          </a:p>
        </p:txBody>
      </p:sp>
      <p:pic>
        <p:nvPicPr>
          <p:cNvPr descr="preencoded.png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19884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5235893" y="49958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Build Your Base</a:t>
            </a:r>
            <a:endParaRPr b="0" i="0" sz="2200" u="none" cap="none" strike="noStrike"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198846"/>
            <a:ext cx="4158615" cy="25702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9677995" y="49958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Bring it to Life</a:t>
            </a:r>
            <a:endParaRPr b="0" i="0" sz="220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793790" y="5486281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5235893" y="5486281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75" name="Google Shape;75;p14"/>
          <p:cNvSpPr txBox="1"/>
          <p:nvPr/>
        </p:nvSpPr>
        <p:spPr>
          <a:xfrm>
            <a:off x="152400" y="60198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https://edu.delightex.com/QBH-BED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433351" y="465647"/>
            <a:ext cx="113790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Inside a Lunar Base: Teacher's Example</a:t>
            </a:r>
            <a:endParaRPr b="0" i="0" sz="3200" u="none" cap="none" strike="noStrike"/>
          </a:p>
        </p:txBody>
      </p:sp>
      <p:pic>
        <p:nvPicPr>
          <p:cNvPr descr="preencoded.png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750" y="1397551"/>
            <a:ext cx="6374852" cy="637485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7844675" y="1605675"/>
            <a:ext cx="33441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3"/>
              <a:buFont typeface="Inter"/>
              <a:buNone/>
            </a:pPr>
            <a:r>
              <a:rPr b="1" i="0" lang="en-US" sz="2602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What to Notice:</a:t>
            </a:r>
            <a:endParaRPr b="0" i="0" sz="2602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7844675" y="2291166"/>
            <a:ext cx="837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7843" lvl="0" marL="557843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4"/>
              <a:buFont typeface="Inter"/>
              <a:buChar char="•"/>
            </a:pPr>
            <a:r>
              <a:rPr b="0" i="0" lang="en-US" sz="203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Domes (different colors!) connected by tubes.</a:t>
            </a:r>
            <a:endParaRPr b="0" i="0" sz="2033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7844675" y="2812596"/>
            <a:ext cx="837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7843" lvl="0" marL="557843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4"/>
              <a:buFont typeface="Inter"/>
              <a:buChar char="•"/>
            </a:pPr>
            <a:r>
              <a:rPr b="0" i="0" lang="en-US" sz="203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Airlock doors for safe entry and exit.</a:t>
            </a:r>
            <a:endParaRPr b="0" i="0" sz="2033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7844675" y="3334028"/>
            <a:ext cx="837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7843" lvl="0" marL="557843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4"/>
              <a:buFont typeface="Inter"/>
              <a:buChar char="•"/>
            </a:pPr>
            <a:r>
              <a:rPr b="0" i="0" lang="en-US" sz="203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Astronauts (characters) making the base busy.</a:t>
            </a:r>
            <a:endParaRPr b="0" i="0" sz="2033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7844675" y="3855458"/>
            <a:ext cx="8379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7843" lvl="0" marL="557843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4"/>
              <a:buFont typeface="Inter"/>
              <a:buChar char="•"/>
            </a:pPr>
            <a:r>
              <a:rPr b="0" i="0" lang="en-US" sz="203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Everything flows logically, like a real building!</a:t>
            </a:r>
            <a:endParaRPr b="0" i="0" sz="2033" u="none" cap="none" strike="noStrike"/>
          </a:p>
        </p:txBody>
      </p:sp>
      <p:sp>
        <p:nvSpPr>
          <p:cNvPr id="88" name="Google Shape;88;p15"/>
          <p:cNvSpPr/>
          <p:nvPr/>
        </p:nvSpPr>
        <p:spPr>
          <a:xfrm>
            <a:off x="8073278" y="4635227"/>
            <a:ext cx="34635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6"/>
              <a:buFont typeface="Inter"/>
              <a:buNone/>
            </a:pPr>
            <a:r>
              <a:rPr b="1" i="0" lang="en-US" sz="269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Your Starter Kit Has:</a:t>
            </a:r>
            <a:endParaRPr b="0" i="0" sz="2695" u="none" cap="none" strike="noStrike"/>
          </a:p>
        </p:txBody>
      </p:sp>
      <p:sp>
        <p:nvSpPr>
          <p:cNvPr id="89" name="Google Shape;89;p15"/>
          <p:cNvSpPr/>
          <p:nvPr/>
        </p:nvSpPr>
        <p:spPr>
          <a:xfrm>
            <a:off x="8073278" y="5345154"/>
            <a:ext cx="8678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7731" lvl="0" marL="57773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6"/>
              <a:buFont typeface="Inter"/>
              <a:buChar char="•"/>
            </a:pPr>
            <a:r>
              <a:rPr b="0" i="0" lang="en-US" sz="210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Domes, tubes, and airlock doors.</a:t>
            </a:r>
            <a:endParaRPr b="0" i="0" sz="2106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8073278" y="5885173"/>
            <a:ext cx="8678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77731" lvl="0" marL="57773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6"/>
              <a:buFont typeface="Inter"/>
              <a:buChar char="•"/>
            </a:pPr>
            <a:r>
              <a:rPr b="0" i="0" lang="en-US" sz="210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Button groups and a camera.</a:t>
            </a:r>
            <a:endParaRPr b="0" i="0" sz="2106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8073278" y="6577646"/>
            <a:ext cx="8678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6"/>
              <a:buFont typeface="Inter"/>
              <a:buNone/>
            </a:pPr>
            <a:r>
              <a:rPr b="0" i="0" lang="en-US" sz="210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 just need to add the characters!</a:t>
            </a:r>
            <a:endParaRPr b="0" i="0" sz="2106" u="none" cap="none" strike="noStrike"/>
          </a:p>
        </p:txBody>
      </p:sp>
      <p:sp>
        <p:nvSpPr>
          <p:cNvPr id="92" name="Google Shape;92;p15"/>
          <p:cNvSpPr txBox="1"/>
          <p:nvPr/>
        </p:nvSpPr>
        <p:spPr>
          <a:xfrm>
            <a:off x="4572000" y="838200"/>
            <a:ext cx="4470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https://edu.delightex.com/QBH-BED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575551" y="223600"/>
            <a:ext cx="1119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Your Core Mission: Build Your First Lunar Base!</a:t>
            </a:r>
            <a:endParaRPr b="0" i="0" sz="3200" u="none" cap="none" strike="noStrike"/>
          </a:p>
        </p:txBody>
      </p:sp>
      <p:pic>
        <p:nvPicPr>
          <p:cNvPr descr="preencoded.png"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8090" y="1447324"/>
            <a:ext cx="3215758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/>
          <p:nvPr/>
        </p:nvSpPr>
        <p:spPr>
          <a:xfrm>
            <a:off x="7578090" y="3599140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Start with One Dome</a:t>
            </a:r>
            <a:endParaRPr b="0" i="0" sz="160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7578100" y="3954622"/>
            <a:ext cx="3215700" cy="3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Begin by placing a single dome. </a:t>
            </a:r>
            <a:endParaRPr b="0" i="0" sz="2450" u="none" cap="none" strike="noStrike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t/>
            </a:r>
            <a:endParaRPr sz="2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will be the main living area for your astronauts, providing essential shelter.</a:t>
            </a:r>
            <a:endParaRPr b="0" i="0" sz="2450" u="none" cap="none" strike="noStrike"/>
          </a:p>
        </p:txBody>
      </p:sp>
      <p:pic>
        <p:nvPicPr>
          <p:cNvPr descr="preencoded.png"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1751" y="1371124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1151750" y="3522950"/>
            <a:ext cx="2903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16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Tubes &amp; More Domes</a:t>
            </a:r>
            <a:endParaRPr b="0" i="0" sz="1600" u="none" cap="none" strike="noStrike"/>
          </a:p>
        </p:txBody>
      </p:sp>
      <p:sp>
        <p:nvSpPr>
          <p:cNvPr id="104" name="Google Shape;104;p16"/>
          <p:cNvSpPr/>
          <p:nvPr/>
        </p:nvSpPr>
        <p:spPr>
          <a:xfrm>
            <a:off x="10980850" y="4107000"/>
            <a:ext cx="3843600" cy="3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Expand your base by adding tubes</a:t>
            </a:r>
            <a:endParaRPr sz="2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t/>
            </a:r>
            <a:endParaRPr sz="24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lang="en-US" sz="2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</a:t>
            </a:r>
            <a:r>
              <a:rPr b="0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</a:t>
            </a:r>
            <a:r>
              <a:rPr lang="en-US" sz="24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 </a:t>
            </a:r>
            <a:r>
              <a:rPr b="0" i="0" lang="en-US" sz="24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corridors and connect multiple domes, forming new functional areas.</a:t>
            </a:r>
            <a:endParaRPr b="0" i="0" sz="2450" u="none" cap="none" strike="noStrike"/>
          </a:p>
        </p:txBody>
      </p:sp>
      <p:sp>
        <p:nvSpPr>
          <p:cNvPr id="105" name="Google Shape;105;p16"/>
          <p:cNvSpPr/>
          <p:nvPr/>
        </p:nvSpPr>
        <p:spPr>
          <a:xfrm>
            <a:off x="575548" y="8401407"/>
            <a:ext cx="3215640" cy="1035487"/>
          </a:xfrm>
          <a:prstGeom prst="roundRect">
            <a:avLst>
              <a:gd fmla="val 6670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67333" y="8401407"/>
            <a:ext cx="3232071" cy="1035487"/>
          </a:xfrm>
          <a:prstGeom prst="roundRect">
            <a:avLst>
              <a:gd fmla="val 2382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731758" y="8524637"/>
            <a:ext cx="2903220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Consolas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highlight>
                  <a:srgbClr val="F2F2F2"/>
                </a:highlight>
                <a:latin typeface="Consolas"/>
                <a:ea typeface="Consolas"/>
                <a:cs typeface="Consolas"/>
                <a:sym typeface="Consolas"/>
              </a:rPr>
              <a:t>when program starts move Regular_man on path Round_path in 120 sec forever set gravity pull to 0.17</a:t>
            </a:r>
            <a:endParaRPr b="0" i="0" sz="125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575548" y="9621798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Remember: Your base should be uniquely yours!</a:t>
            </a:r>
            <a:endParaRPr b="0" i="0" sz="1250" u="none" cap="none" strike="noStrike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711100"/>
            <a:ext cx="7201050" cy="644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575552" y="452200"/>
            <a:ext cx="94290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Time for a Quick Check-in!</a:t>
            </a:r>
            <a:endParaRPr b="0" i="0" sz="3200" u="none" cap="none" strike="noStrike"/>
          </a:p>
        </p:txBody>
      </p:sp>
      <p:pic>
        <p:nvPicPr>
          <p:cNvPr descr="preencoded.png"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02" y="1285615"/>
            <a:ext cx="5885199" cy="36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457712" y="7323646"/>
            <a:ext cx="61353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Clear Connections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between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additional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 domes</a:t>
            </a:r>
            <a:endParaRPr b="0" i="0" sz="2200" u="none" cap="none" strike="noStrike"/>
          </a:p>
        </p:txBody>
      </p:sp>
      <p:pic>
        <p:nvPicPr>
          <p:cNvPr descr="preencoded.png"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459" y="2859939"/>
            <a:ext cx="6008698" cy="37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/>
          <p:nvPr/>
        </p:nvSpPr>
        <p:spPr>
          <a:xfrm>
            <a:off x="496911" y="6104444"/>
            <a:ext cx="40167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Character </a:t>
            </a:r>
            <a:r>
              <a:rPr b="1" lang="en-US" sz="22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Animations</a:t>
            </a: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b="0" i="0" sz="2200" u="none" cap="none" strike="noStrike"/>
          </a:p>
        </p:txBody>
      </p:sp>
      <p:pic>
        <p:nvPicPr>
          <p:cNvPr descr="preencoded.png" id="120" name="Google Shape;1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39068" y="612387"/>
            <a:ext cx="3215758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>
            <a:off x="475899" y="6637847"/>
            <a:ext cx="41100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Domes with Purpose?</a:t>
            </a:r>
            <a:endParaRPr b="0" i="0" sz="22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10839093" y="3869174"/>
            <a:ext cx="3215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t/>
            </a:r>
            <a:endParaRPr b="0" i="0" sz="1250" u="none" cap="none" strike="noStrike"/>
          </a:p>
        </p:txBody>
      </p:sp>
      <p:pic>
        <p:nvPicPr>
          <p:cNvPr descr="preencoded.png" id="123" name="Google Shape;12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7348" y="685443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229106" y="5504250"/>
            <a:ext cx="27687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Characters Added?</a:t>
            </a:r>
            <a:endParaRPr b="0" i="0" sz="2200" u="none" cap="none" strike="noStrike"/>
          </a:p>
        </p:txBody>
      </p:sp>
      <p:sp>
        <p:nvSpPr>
          <p:cNvPr id="125" name="Google Shape;125;p17"/>
          <p:cNvSpPr/>
          <p:nvPr/>
        </p:nvSpPr>
        <p:spPr>
          <a:xfrm>
            <a:off x="7357348" y="4107180"/>
            <a:ext cx="32157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t/>
            </a:r>
            <a:endParaRPr b="0" i="0" sz="1250" u="none" cap="none" strike="noStrike"/>
          </a:p>
        </p:txBody>
      </p:sp>
      <p:sp>
        <p:nvSpPr>
          <p:cNvPr id="126" name="Google Shape;126;p17"/>
          <p:cNvSpPr/>
          <p:nvPr/>
        </p:nvSpPr>
        <p:spPr>
          <a:xfrm>
            <a:off x="575548" y="8323302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If you answered YES to most, great job! You're ready for more fun!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/>
        </p:nvSpPr>
        <p:spPr>
          <a:xfrm>
            <a:off x="383075" y="457200"/>
            <a:ext cx="4637100" cy="5451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Mild Challenge: Your First Steps on</a:t>
            </a:r>
            <a:r>
              <a:rPr b="1" lang="en-US" sz="2600">
                <a:solidFill>
                  <a:schemeClr val="dk1"/>
                </a:solidFill>
              </a:rPr>
              <a:t> the Moon</a:t>
            </a:r>
            <a:endParaRPr b="1"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Mission:</a:t>
            </a:r>
            <a:r>
              <a:rPr lang="en-US" sz="2400">
                <a:solidFill>
                  <a:schemeClr val="dk1"/>
                </a:solidFill>
              </a:rPr>
              <a:t> Build a safe and functional home for one astronaut.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What You Need:</a:t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main habitat dome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airlock door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character  + animation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Success Looks Like:</a:t>
            </a:r>
            <a:r>
              <a:rPr lang="en-US" sz="2400">
                <a:solidFill>
                  <a:schemeClr val="dk1"/>
                </a:solidFill>
              </a:rPr>
              <a:t> A secure living area with a clear entrance.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334000" y="381000"/>
            <a:ext cx="4583100" cy="6463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Hot </a:t>
            </a:r>
            <a:r>
              <a:rPr b="1" lang="en-US" sz="2500">
                <a:solidFill>
                  <a:schemeClr val="dk1"/>
                </a:solidFill>
              </a:rPr>
              <a:t>Challenge: Expanding Your Lunar Outpost</a:t>
            </a:r>
            <a:endParaRPr b="1" sz="25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Mission:</a:t>
            </a:r>
            <a:r>
              <a:rPr lang="en-US" sz="2300">
                <a:solidFill>
                  <a:schemeClr val="dk1"/>
                </a:solidFill>
              </a:rPr>
              <a:t> Create a base with different areas for living and working.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What You Need: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domes (e.g., living &amp; lab)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Tube connectors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airlock doors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2-3 characters placed around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Success Looks Like:</a:t>
            </a:r>
            <a:r>
              <a:rPr lang="en-US" sz="2300">
                <a:solidFill>
                  <a:schemeClr val="dk1"/>
                </a:solidFill>
              </a:rPr>
              <a:t> Connected areas, multiple entry points, and characters doing different tasks.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10210800" y="381000"/>
            <a:ext cx="4252200" cy="650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Spicy Challenge</a:t>
            </a:r>
            <a:endParaRPr b="1"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Mission:</a:t>
            </a:r>
            <a:r>
              <a:rPr lang="en-US" sz="1700">
                <a:solidFill>
                  <a:schemeClr val="dk1"/>
                </a:solidFill>
              </a:rPr>
              <a:t> Design a large, advanced lunar city with many specialized areas.</a:t>
            </a:r>
            <a:endParaRPr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What you need to build: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At least three domes, each with a different color and function.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 detailed network of tubes connecting the domes.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Many airlocks placed in smart locations.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Multiple characters with unique jobs.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Bonus:</a:t>
            </a:r>
            <a:r>
              <a:rPr lang="en-US" sz="1700">
                <a:solidFill>
                  <a:schemeClr val="dk1"/>
                </a:solidFill>
              </a:rPr>
              <a:t> Characters that follow custom patrol routes.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Goal:</a:t>
            </a:r>
            <a:r>
              <a:rPr lang="en-US" sz="1700">
                <a:solidFill>
                  <a:schemeClr val="dk1"/>
                </a:solidFill>
              </a:rPr>
              <a:t> Create an advanced, interactive, and professional-looking lunar city.</a:t>
            </a:r>
            <a:endParaRPr sz="17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721653" y="566975"/>
            <a:ext cx="13572600" cy="7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4050"/>
              <a:buFont typeface="Inter"/>
              <a:buNone/>
            </a:pPr>
            <a:r>
              <a:rPr b="1" i="0" lang="en-US" sz="4050" u="none" cap="none" strike="noStrike">
                <a:solidFill>
                  <a:srgbClr val="1B54DA"/>
                </a:solidFill>
                <a:latin typeface="Inter"/>
                <a:ea typeface="Inter"/>
                <a:cs typeface="Inter"/>
                <a:sym typeface="Inter"/>
              </a:rPr>
              <a:t>Mild Challenge:</a:t>
            </a:r>
            <a:r>
              <a:rPr b="1" i="0" lang="en-US" sz="40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Your First Steps on the Moon</a:t>
            </a:r>
            <a:endParaRPr b="0" i="0" sz="4050" u="none" cap="none" strike="noStrike"/>
          </a:p>
        </p:txBody>
      </p:sp>
      <p:pic>
        <p:nvPicPr>
          <p:cNvPr descr="preencoded.png"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99" y="2065805"/>
            <a:ext cx="5571575" cy="55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6294499" y="1652726"/>
            <a:ext cx="7463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54"/>
              <a:buFont typeface="Inter"/>
              <a:buNone/>
            </a:pPr>
            <a:r>
              <a:rPr b="1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Mission:</a:t>
            </a:r>
            <a:r>
              <a:rPr b="0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Build a safe and functional home for one astronaut.</a:t>
            </a:r>
            <a:endParaRPr b="0" i="0" sz="2353" u="none" cap="none" strike="noStrike"/>
          </a:p>
        </p:txBody>
      </p:sp>
      <p:sp>
        <p:nvSpPr>
          <p:cNvPr id="143" name="Google Shape;143;p19"/>
          <p:cNvSpPr/>
          <p:nvPr/>
        </p:nvSpPr>
        <p:spPr>
          <a:xfrm>
            <a:off x="6294499" y="2841676"/>
            <a:ext cx="7463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54"/>
              <a:buFont typeface="Inter"/>
              <a:buNone/>
            </a:pPr>
            <a:r>
              <a:rPr b="0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What You Need:</a:t>
            </a:r>
            <a:endParaRPr b="0" i="0" sz="2353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6294499" y="3545295"/>
            <a:ext cx="7463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0" lvl="0" marL="40350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3"/>
              <a:buFont typeface="Inter"/>
              <a:buChar char="•"/>
            </a:pPr>
            <a:r>
              <a:rPr b="0" i="0" lang="en-US" sz="188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 main habitat dome</a:t>
            </a:r>
            <a:endParaRPr b="0" i="0" sz="1882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6294499" y="4115532"/>
            <a:ext cx="7463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0" lvl="0" marL="40350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3"/>
              <a:buFont typeface="Inter"/>
              <a:buChar char="•"/>
            </a:pPr>
            <a:r>
              <a:rPr b="0" i="0" lang="en-US" sz="188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 airlock door</a:t>
            </a:r>
            <a:endParaRPr b="0" i="0" sz="1882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6294499" y="4685769"/>
            <a:ext cx="7463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03510" lvl="0" marL="403509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83"/>
              <a:buFont typeface="Inter"/>
              <a:buChar char="•"/>
            </a:pPr>
            <a:r>
              <a:rPr b="0" i="0" lang="en-US" sz="188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 character patrolling a path</a:t>
            </a:r>
            <a:endParaRPr b="0" i="0" sz="1882" u="none" cap="none" strike="noStrike"/>
          </a:p>
        </p:txBody>
      </p:sp>
      <p:sp>
        <p:nvSpPr>
          <p:cNvPr id="147" name="Google Shape;147;p19"/>
          <p:cNvSpPr/>
          <p:nvPr/>
        </p:nvSpPr>
        <p:spPr>
          <a:xfrm>
            <a:off x="6294499" y="5389388"/>
            <a:ext cx="74631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54"/>
              <a:buFont typeface="Inter"/>
              <a:buNone/>
            </a:pPr>
            <a:r>
              <a:rPr b="1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 Looks Like:</a:t>
            </a:r>
            <a:r>
              <a:rPr b="0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secure living area with a clear entrance.</a:t>
            </a:r>
            <a:endParaRPr b="0" i="0" sz="2353" u="none" cap="none" strike="noStrike"/>
          </a:p>
        </p:txBody>
      </p:sp>
      <p:sp>
        <p:nvSpPr>
          <p:cNvPr id="148" name="Google Shape;148;p19"/>
          <p:cNvSpPr/>
          <p:nvPr/>
        </p:nvSpPr>
        <p:spPr>
          <a:xfrm>
            <a:off x="6294499" y="6578339"/>
            <a:ext cx="74631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54"/>
              <a:buFont typeface="Inter"/>
              <a:buNone/>
            </a:pPr>
            <a:r>
              <a:rPr b="0" i="0" lang="en-US" sz="235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Perfect for getting the basics right!</a:t>
            </a:r>
            <a:endParaRPr b="0" i="0" sz="2353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659473" y="518147"/>
            <a:ext cx="136347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3700"/>
              <a:buFont typeface="Inter"/>
              <a:buNone/>
            </a:pPr>
            <a:r>
              <a:rPr b="1" i="0" lang="en-US" sz="3700" u="none" cap="none" strike="noStrike">
                <a:solidFill>
                  <a:srgbClr val="1B54DA"/>
                </a:solidFill>
                <a:latin typeface="Inter"/>
                <a:ea typeface="Inter"/>
                <a:cs typeface="Inter"/>
                <a:sym typeface="Inter"/>
              </a:rPr>
              <a:t>Intermediate Challenge:</a:t>
            </a:r>
            <a:r>
              <a:rPr b="1" i="0" lang="en-US" sz="3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Expanding Your Lunar Outpost</a:t>
            </a:r>
            <a:endParaRPr b="0" i="0" sz="3700" u="none" cap="none" strike="noStrike"/>
          </a:p>
        </p:txBody>
      </p:sp>
      <p:pic>
        <p:nvPicPr>
          <p:cNvPr descr="preencoded.png"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487" y="1601629"/>
            <a:ext cx="6425922" cy="642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7232649" y="1601626"/>
            <a:ext cx="7279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96"/>
              <a:buFont typeface="Inter"/>
              <a:buNone/>
            </a:pPr>
            <a:r>
              <a:rPr b="1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Mission:</a:t>
            </a:r>
            <a:r>
              <a:rPr b="0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Create a base with different areas for living and working.</a:t>
            </a:r>
            <a:endParaRPr b="0" i="0" sz="2095" u="none" cap="none" strike="noStrike"/>
          </a:p>
        </p:txBody>
      </p:sp>
      <p:sp>
        <p:nvSpPr>
          <p:cNvPr id="157" name="Google Shape;157;p20"/>
          <p:cNvSpPr/>
          <p:nvPr/>
        </p:nvSpPr>
        <p:spPr>
          <a:xfrm>
            <a:off x="7232649" y="2647132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96"/>
              <a:buFont typeface="Inter"/>
              <a:buNone/>
            </a:pPr>
            <a:r>
              <a:rPr b="0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What You Need:</a:t>
            </a:r>
            <a:endParaRPr b="0" i="0" sz="2095" u="none" cap="none" strike="noStrike"/>
          </a:p>
        </p:txBody>
      </p:sp>
      <p:sp>
        <p:nvSpPr>
          <p:cNvPr id="158" name="Google Shape;158;p20"/>
          <p:cNvSpPr/>
          <p:nvPr/>
        </p:nvSpPr>
        <p:spPr>
          <a:xfrm>
            <a:off x="7232649" y="3265913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8425" lvl="0" marL="388424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43"/>
              <a:buFont typeface="Inter"/>
              <a:buChar char="•"/>
            </a:pPr>
            <a:r>
              <a:rPr b="0" i="0" lang="en-US" sz="164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 domes (e.g., living &amp; lab)</a:t>
            </a:r>
            <a:endParaRPr b="0" i="0" sz="1642" u="none" cap="none" strike="noStrike"/>
          </a:p>
        </p:txBody>
      </p:sp>
      <p:sp>
        <p:nvSpPr>
          <p:cNvPr id="159" name="Google Shape;159;p20"/>
          <p:cNvSpPr/>
          <p:nvPr/>
        </p:nvSpPr>
        <p:spPr>
          <a:xfrm>
            <a:off x="7232649" y="3767221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8425" lvl="0" marL="388424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43"/>
              <a:buFont typeface="Inter"/>
              <a:buChar char="•"/>
            </a:pPr>
            <a:r>
              <a:rPr b="0" i="0" lang="en-US" sz="164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Tube connectors</a:t>
            </a:r>
            <a:endParaRPr b="0" i="0" sz="1642" u="none" cap="none" strike="noStrike"/>
          </a:p>
        </p:txBody>
      </p:sp>
      <p:sp>
        <p:nvSpPr>
          <p:cNvPr id="160" name="Google Shape;160;p20"/>
          <p:cNvSpPr/>
          <p:nvPr/>
        </p:nvSpPr>
        <p:spPr>
          <a:xfrm>
            <a:off x="7232649" y="4268530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8425" lvl="0" marL="388424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43"/>
              <a:buFont typeface="Inter"/>
              <a:buChar char="•"/>
            </a:pPr>
            <a:r>
              <a:rPr b="0" i="0" lang="en-US" sz="164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 airlock doors</a:t>
            </a:r>
            <a:endParaRPr b="0" i="0" sz="1642" u="none" cap="none" strike="noStrike"/>
          </a:p>
        </p:txBody>
      </p:sp>
      <p:sp>
        <p:nvSpPr>
          <p:cNvPr id="161" name="Google Shape;161;p20"/>
          <p:cNvSpPr/>
          <p:nvPr/>
        </p:nvSpPr>
        <p:spPr>
          <a:xfrm>
            <a:off x="7232649" y="4769840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8425" lvl="0" marL="388424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43"/>
              <a:buFont typeface="Inter"/>
              <a:buChar char="•"/>
            </a:pPr>
            <a:r>
              <a:rPr b="0" i="0" lang="en-US" sz="164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2-3 characters placed around</a:t>
            </a:r>
            <a:endParaRPr b="0" i="0" sz="1642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7232649" y="5388620"/>
            <a:ext cx="72792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96"/>
              <a:buFont typeface="Inter"/>
              <a:buNone/>
            </a:pPr>
            <a:r>
              <a:rPr b="1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 Looks Like:</a:t>
            </a:r>
            <a:r>
              <a:rPr b="0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Connected areas, multiple entry points, and characters doing different tasks.</a:t>
            </a:r>
            <a:endParaRPr b="0" i="0" sz="2095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7232649" y="6434127"/>
            <a:ext cx="7279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96"/>
              <a:buFont typeface="Inter"/>
              <a:buNone/>
            </a:pPr>
            <a:r>
              <a:rPr b="0" i="0" lang="en-US" sz="209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Perfect for building more complex structures!</a:t>
            </a:r>
            <a:endParaRPr b="0" i="0" sz="2095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/>
          <p:nvPr/>
        </p:nvSpPr>
        <p:spPr>
          <a:xfrm>
            <a:off x="660801" y="519223"/>
            <a:ext cx="124770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3700"/>
              <a:buFont typeface="Inter"/>
              <a:buNone/>
            </a:pPr>
            <a:r>
              <a:rPr b="1" i="0" lang="en-US" sz="3700" u="none" cap="none" strike="noStrike">
                <a:solidFill>
                  <a:srgbClr val="1B54DA"/>
                </a:solidFill>
                <a:latin typeface="Inter"/>
                <a:ea typeface="Inter"/>
                <a:cs typeface="Inter"/>
                <a:sym typeface="Inter"/>
              </a:rPr>
              <a:t>Advanced Challenge:</a:t>
            </a:r>
            <a:r>
              <a:rPr b="1" i="0" lang="en-US" sz="3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Design a Lunar City!</a:t>
            </a:r>
            <a:endParaRPr b="0" i="0" sz="3700" u="none" cap="none" strike="noStrike"/>
          </a:p>
        </p:txBody>
      </p:sp>
      <p:pic>
        <p:nvPicPr>
          <p:cNvPr descr="preencoded.png"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97" y="1604843"/>
            <a:ext cx="6424136" cy="64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/>
          <p:nvPr/>
        </p:nvSpPr>
        <p:spPr>
          <a:xfrm>
            <a:off x="7400675" y="1409950"/>
            <a:ext cx="7229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82"/>
              <a:buFont typeface="Inter"/>
              <a:buNone/>
            </a:pPr>
            <a:r>
              <a:rPr b="1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Your Mission:</a:t>
            </a:r>
            <a:r>
              <a:rPr b="0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Design a super-cool lunar settlement with many specialized areas!</a:t>
            </a:r>
            <a:endParaRPr b="0" i="0" sz="2081" u="none" cap="none" strike="noStrike"/>
          </a:p>
        </p:txBody>
      </p:sp>
      <p:sp>
        <p:nvSpPr>
          <p:cNvPr id="172" name="Google Shape;172;p21"/>
          <p:cNvSpPr/>
          <p:nvPr/>
        </p:nvSpPr>
        <p:spPr>
          <a:xfrm>
            <a:off x="7400675" y="2575822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82"/>
              <a:buFont typeface="Inter"/>
              <a:buNone/>
            </a:pPr>
            <a:r>
              <a:rPr b="0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What You Need:</a:t>
            </a:r>
            <a:endParaRPr b="0" i="0" sz="2081" u="none" cap="none" strike="noStrike"/>
          </a:p>
        </p:txBody>
      </p:sp>
      <p:sp>
        <p:nvSpPr>
          <p:cNvPr id="173" name="Google Shape;173;p21"/>
          <p:cNvSpPr/>
          <p:nvPr/>
        </p:nvSpPr>
        <p:spPr>
          <a:xfrm>
            <a:off x="7400675" y="3265831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1295" lvl="0" marL="385895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2"/>
              <a:buFont typeface="Inter"/>
              <a:buChar char="•"/>
            </a:pPr>
            <a:r>
              <a:rPr b="0" i="0" lang="en-US" sz="20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3+ domes, each with a unique color and purpose</a:t>
            </a:r>
            <a:endParaRPr b="0" i="0" sz="2031" u="none" cap="none" strike="noStrike"/>
          </a:p>
        </p:txBody>
      </p:sp>
      <p:sp>
        <p:nvSpPr>
          <p:cNvPr id="174" name="Google Shape;174;p21"/>
          <p:cNvSpPr/>
          <p:nvPr/>
        </p:nvSpPr>
        <p:spPr>
          <a:xfrm>
            <a:off x="7400675" y="3824981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1295" lvl="0" marL="385895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2"/>
              <a:buFont typeface="Inter"/>
              <a:buChar char="•"/>
            </a:pPr>
            <a:r>
              <a:rPr b="0" i="0" lang="en-US" sz="20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complex network of tubes</a:t>
            </a:r>
            <a:endParaRPr b="0" i="0" sz="2031" u="none" cap="none" strike="noStrike"/>
          </a:p>
        </p:txBody>
      </p:sp>
      <p:sp>
        <p:nvSpPr>
          <p:cNvPr id="175" name="Google Shape;175;p21"/>
          <p:cNvSpPr/>
          <p:nvPr/>
        </p:nvSpPr>
        <p:spPr>
          <a:xfrm>
            <a:off x="7400675" y="4384132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1295" lvl="0" marL="385895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2"/>
              <a:buFont typeface="Inter"/>
              <a:buChar char="•"/>
            </a:pPr>
            <a:r>
              <a:rPr b="0" i="0" lang="en-US" sz="20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Many strategically placed airlocks</a:t>
            </a:r>
            <a:endParaRPr b="0" i="0" sz="2031" u="none" cap="none" strike="noStrike"/>
          </a:p>
        </p:txBody>
      </p:sp>
      <p:sp>
        <p:nvSpPr>
          <p:cNvPr id="176" name="Google Shape;176;p21"/>
          <p:cNvSpPr/>
          <p:nvPr/>
        </p:nvSpPr>
        <p:spPr>
          <a:xfrm>
            <a:off x="7400675" y="4943282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1295" lvl="0" marL="385895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2"/>
              <a:buFont typeface="Inter"/>
              <a:buChar char="•"/>
            </a:pPr>
            <a:r>
              <a:rPr b="0" i="0" lang="en-US" sz="20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Multiple characters with different jobs</a:t>
            </a:r>
            <a:endParaRPr b="0" i="0" sz="2031" u="none" cap="none" strike="noStrike"/>
          </a:p>
        </p:txBody>
      </p:sp>
      <p:sp>
        <p:nvSpPr>
          <p:cNvPr id="177" name="Google Shape;177;p21"/>
          <p:cNvSpPr/>
          <p:nvPr/>
        </p:nvSpPr>
        <p:spPr>
          <a:xfrm>
            <a:off x="7400675" y="5502432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1295" lvl="0" marL="385895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32"/>
              <a:buFont typeface="Inter"/>
              <a:buChar char="•"/>
            </a:pPr>
            <a:r>
              <a:rPr b="0" i="0" lang="en-US" sz="203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Bonus: Custom patrol paths!</a:t>
            </a:r>
            <a:endParaRPr b="0" i="0" sz="2031" u="none" cap="none" strike="noStrike"/>
          </a:p>
        </p:txBody>
      </p:sp>
      <p:sp>
        <p:nvSpPr>
          <p:cNvPr id="178" name="Google Shape;178;p21"/>
          <p:cNvSpPr/>
          <p:nvPr/>
        </p:nvSpPr>
        <p:spPr>
          <a:xfrm>
            <a:off x="7400675" y="6192441"/>
            <a:ext cx="72297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82"/>
              <a:buFont typeface="Inter"/>
              <a:buNone/>
            </a:pPr>
            <a:r>
              <a:rPr b="1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Success Looks Like:</a:t>
            </a:r>
            <a:r>
              <a:rPr b="0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professional, innovative, and interactive lunar city!</a:t>
            </a:r>
            <a:endParaRPr b="0" i="0" sz="2081" u="none" cap="none" strike="noStrike"/>
          </a:p>
        </p:txBody>
      </p:sp>
      <p:sp>
        <p:nvSpPr>
          <p:cNvPr id="179" name="Google Shape;179;p21"/>
          <p:cNvSpPr/>
          <p:nvPr/>
        </p:nvSpPr>
        <p:spPr>
          <a:xfrm>
            <a:off x="7400675" y="7358313"/>
            <a:ext cx="72297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82"/>
              <a:buFont typeface="Inter"/>
              <a:buNone/>
            </a:pPr>
            <a:r>
              <a:rPr b="0" i="0" lang="en-US" sz="2081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Perfect for pushing your design skills to the limit!</a:t>
            </a:r>
            <a:endParaRPr b="0" i="0" sz="2081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